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61" r:id="rId3"/>
    <p:sldId id="262" r:id="rId4"/>
    <p:sldId id="263" r:id="rId5"/>
    <p:sldId id="265" r:id="rId6"/>
    <p:sldId id="266" r:id="rId7"/>
    <p:sldId id="267" r:id="rId8"/>
    <p:sldId id="259" r:id="rId9"/>
    <p:sldId id="258" r:id="rId10"/>
    <p:sldId id="26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38" d="100"/>
          <a:sy n="138" d="100"/>
        </p:scale>
        <p:origin x="-256" y="-10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 Type="http://schemas.openxmlformats.org/officeDocument/2006/relationships/slide" Target="slides/slide10.xml"/><Relationship Id="rId12" Type="http://schemas.openxmlformats.org/officeDocument/2006/relationships/printerSettings" Target="printerSettings/printerSettings1.bin"/><Relationship Id="rId13" Type="http://schemas.openxmlformats.org/officeDocument/2006/relationships/presProps" Target="presProps.xml"/><Relationship Id="rId14" Type="http://schemas.openxmlformats.org/officeDocument/2006/relationships/viewProps" Target="viewProps.xml"/><Relationship Id="rId15" Type="http://schemas.openxmlformats.org/officeDocument/2006/relationships/theme" Target="theme/theme1.xml"/><Relationship Id="rId16"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AU"/>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FD6608B1-AFC0-4C63-9D02-7F216E85C699}" type="datetimeFigureOut">
              <a:rPr lang="en-AU" smtClean="0"/>
              <a:t>11/08/15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4771980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D6608B1-AFC0-4C63-9D02-7F216E85C699}" type="datetimeFigureOut">
              <a:rPr lang="en-AU" smtClean="0"/>
              <a:t>11/08/15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40190385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D6608B1-AFC0-4C63-9D02-7F216E85C699}" type="datetimeFigureOut">
              <a:rPr lang="en-AU" smtClean="0"/>
              <a:t>11/08/15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24179703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FD6608B1-AFC0-4C63-9D02-7F216E85C699}" type="datetimeFigureOut">
              <a:rPr lang="en-AU" smtClean="0"/>
              <a:t>11/08/15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2671770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AU"/>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D6608B1-AFC0-4C63-9D02-7F216E85C699}" type="datetimeFigureOut">
              <a:rPr lang="en-AU" smtClean="0"/>
              <a:t>11/08/15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25170037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FD6608B1-AFC0-4C63-9D02-7F216E85C699}" type="datetimeFigureOut">
              <a:rPr lang="en-AU" smtClean="0"/>
              <a:t>11/08/15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40692746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AU"/>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FD6608B1-AFC0-4C63-9D02-7F216E85C699}" type="datetimeFigureOut">
              <a:rPr lang="en-AU" smtClean="0"/>
              <a:t>11/08/15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33297035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FD6608B1-AFC0-4C63-9D02-7F216E85C699}" type="datetimeFigureOut">
              <a:rPr lang="en-AU" smtClean="0"/>
              <a:t>11/08/15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14667541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D6608B1-AFC0-4C63-9D02-7F216E85C699}" type="datetimeFigureOut">
              <a:rPr lang="en-AU" smtClean="0"/>
              <a:t>11/08/15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11876721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6608B1-AFC0-4C63-9D02-7F216E85C699}" type="datetimeFigureOut">
              <a:rPr lang="en-AU" smtClean="0"/>
              <a:t>11/08/15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14254672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AU"/>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D6608B1-AFC0-4C63-9D02-7F216E85C699}" type="datetimeFigureOut">
              <a:rPr lang="en-AU" smtClean="0"/>
              <a:t>11/08/15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0B13FDDE-C493-4FA6-9AFA-E406D164FBBA}" type="slidenum">
              <a:rPr lang="en-AU" smtClean="0"/>
              <a:t>‹#›</a:t>
            </a:fld>
            <a:endParaRPr lang="en-AU"/>
          </a:p>
        </p:txBody>
      </p:sp>
    </p:spTree>
    <p:extLst>
      <p:ext uri="{BB962C8B-B14F-4D97-AF65-F5344CB8AC3E}">
        <p14:creationId xmlns:p14="http://schemas.microsoft.com/office/powerpoint/2010/main" val="2154092053"/>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6608B1-AFC0-4C63-9D02-7F216E85C699}" type="datetimeFigureOut">
              <a:rPr lang="en-AU" smtClean="0"/>
              <a:t>11/08/15</a:t>
            </a:fld>
            <a:endParaRPr lang="en-AU"/>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13FDDE-C493-4FA6-9AFA-E406D164FBBA}" type="slidenum">
              <a:rPr lang="en-AU" smtClean="0"/>
              <a:t>‹#›</a:t>
            </a:fld>
            <a:endParaRPr lang="en-AU"/>
          </a:p>
        </p:txBody>
      </p:sp>
    </p:spTree>
    <p:extLst>
      <p:ext uri="{BB962C8B-B14F-4D97-AF65-F5344CB8AC3E}">
        <p14:creationId xmlns:p14="http://schemas.microsoft.com/office/powerpoint/2010/main" val="19577656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jpeg"/><Relationship Id="rId3"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2.xml"/><Relationship Id="rId2" Type="http://schemas.openxmlformats.org/officeDocument/2006/relationships/image" Target="../media/image6.e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4" Type="http://schemas.openxmlformats.org/officeDocument/2006/relationships/image" Target="../media/image11.jpe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image" Target="../media/image9.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50090"/>
          </a:xfrm>
          <a:solidFill>
            <a:schemeClr val="bg1">
              <a:lumMod val="95000"/>
            </a:schemeClr>
          </a:solidFill>
        </p:spPr>
        <p:txBody>
          <a:bodyPr>
            <a:normAutofit fontScale="90000"/>
          </a:bodyPr>
          <a:lstStyle/>
          <a:p>
            <a:r>
              <a:rPr lang="en-AU" sz="3100" b="1" dirty="0" smtClean="0">
                <a:solidFill>
                  <a:srgbClr val="FF0000"/>
                </a:solidFill>
                <a:latin typeface="+mn-lt"/>
              </a:rPr>
              <a:t>The Basilica Notre-Dame de </a:t>
            </a:r>
            <a:r>
              <a:rPr lang="en-AU" sz="3100" b="1" dirty="0" err="1" smtClean="0">
                <a:solidFill>
                  <a:srgbClr val="FF0000"/>
                </a:solidFill>
                <a:latin typeface="+mn-lt"/>
              </a:rPr>
              <a:t>Fourvière</a:t>
            </a:r>
            <a:r>
              <a:rPr lang="en-AU" sz="3100" b="1" dirty="0" smtClean="0">
                <a:solidFill>
                  <a:srgbClr val="FF0000"/>
                </a:solidFill>
                <a:latin typeface="+mn-lt"/>
              </a:rPr>
              <a:t> sits high atop the </a:t>
            </a:r>
            <a:r>
              <a:rPr lang="en-AU" sz="3100" b="1" dirty="0" err="1" smtClean="0">
                <a:solidFill>
                  <a:srgbClr val="FF0000"/>
                </a:solidFill>
                <a:latin typeface="+mn-lt"/>
              </a:rPr>
              <a:t>Fourvière</a:t>
            </a:r>
            <a:r>
              <a:rPr lang="en-AU" sz="3100" b="1" dirty="0" smtClean="0">
                <a:solidFill>
                  <a:srgbClr val="FF0000"/>
                </a:solidFill>
                <a:latin typeface="+mn-lt"/>
              </a:rPr>
              <a:t> Hill in Lyon, France. It was built between 1872 and 1876 in a neo-Byzantine style and was consecrated in 1896. The original chapel is on the left of the basilica.</a:t>
            </a:r>
            <a:endParaRPr lang="en-AU" sz="3100" b="1" dirty="0">
              <a:solidFill>
                <a:srgbClr val="FF0000"/>
              </a:solidFill>
              <a:latin typeface="+mn-lt"/>
            </a:endParaRPr>
          </a:p>
        </p:txBody>
      </p:sp>
      <p:pic>
        <p:nvPicPr>
          <p:cNvPr id="6" name="Content Placeholder 5"/>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2001795" y="1250090"/>
            <a:ext cx="7652951" cy="5739713"/>
          </a:xfrm>
          <a:prstGeom prst="rect">
            <a:avLst/>
          </a:prstGeom>
        </p:spPr>
      </p:pic>
    </p:spTree>
    <p:extLst>
      <p:ext uri="{BB962C8B-B14F-4D97-AF65-F5344CB8AC3E}">
        <p14:creationId xmlns:p14="http://schemas.microsoft.com/office/powerpoint/2010/main" val="2336057778"/>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2297796"/>
          </a:xfrm>
          <a:solidFill>
            <a:schemeClr val="bg1">
              <a:lumMod val="95000"/>
            </a:schemeClr>
          </a:solidFill>
        </p:spPr>
        <p:txBody>
          <a:bodyPr>
            <a:normAutofit fontScale="90000"/>
          </a:bodyPr>
          <a:lstStyle/>
          <a:p>
            <a:r>
              <a:rPr lang="en-AU" sz="3600" b="1" dirty="0" smtClean="0">
                <a:solidFill>
                  <a:schemeClr val="accent5"/>
                </a:solidFill>
                <a:latin typeface="+mn-lt"/>
              </a:rPr>
              <a:t>Roman Theatre on </a:t>
            </a:r>
            <a:r>
              <a:rPr lang="en-AU" sz="3600" b="1" dirty="0" err="1" smtClean="0">
                <a:solidFill>
                  <a:schemeClr val="accent5"/>
                </a:solidFill>
                <a:latin typeface="+mn-lt"/>
              </a:rPr>
              <a:t>Fourvière</a:t>
            </a:r>
            <a:r>
              <a:rPr lang="en-AU" sz="3600" b="1" dirty="0" smtClean="0">
                <a:solidFill>
                  <a:schemeClr val="accent5"/>
                </a:solidFill>
                <a:latin typeface="+mn-lt"/>
              </a:rPr>
              <a:t> hill very close to the basilica</a:t>
            </a:r>
            <a:r>
              <a:rPr lang="en-AU" sz="3600" dirty="0" smtClean="0">
                <a:solidFill>
                  <a:schemeClr val="accent5"/>
                </a:solidFill>
              </a:rPr>
              <a:t/>
            </a:r>
            <a:br>
              <a:rPr lang="en-AU" sz="3600" dirty="0" smtClean="0">
                <a:solidFill>
                  <a:schemeClr val="accent5"/>
                </a:solidFill>
              </a:rPr>
            </a:br>
            <a:r>
              <a:rPr lang="en-AU" sz="3200" b="1" dirty="0" smtClean="0">
                <a:solidFill>
                  <a:srgbClr val="FF0000"/>
                </a:solidFill>
                <a:latin typeface="+mn-lt"/>
              </a:rPr>
              <a:t>The theatre was built in two stages: around 15 BC, a theatre with a 90 m diameter was built. At the beginning of the 2nd century, the final part was added. The diameter is 108 m, and there were seats for 10,000 people.</a:t>
            </a:r>
            <a:br>
              <a:rPr lang="en-AU" sz="3200" b="1" dirty="0" smtClean="0">
                <a:solidFill>
                  <a:srgbClr val="FF0000"/>
                </a:solidFill>
                <a:latin typeface="+mn-lt"/>
              </a:rPr>
            </a:br>
            <a:r>
              <a:rPr lang="en-AU" sz="3200" b="1" dirty="0">
                <a:solidFill>
                  <a:srgbClr val="FF0000"/>
                </a:solidFill>
                <a:latin typeface="+mn-lt"/>
              </a:rPr>
              <a:t>T</a:t>
            </a:r>
            <a:r>
              <a:rPr lang="en-AU" sz="3200" b="1" dirty="0" smtClean="0">
                <a:solidFill>
                  <a:srgbClr val="FF0000"/>
                </a:solidFill>
                <a:latin typeface="+mn-lt"/>
              </a:rPr>
              <a:t>he theatre is now primarily a tourist site but it is still used as a cultural venue. </a:t>
            </a:r>
            <a:endParaRPr lang="en-AU" sz="3200" b="1" dirty="0">
              <a:solidFill>
                <a:srgbClr val="FF0000"/>
              </a:solidFill>
              <a:latin typeface="+mn-lt"/>
            </a:endParaRPr>
          </a:p>
        </p:txBody>
      </p:sp>
      <p:pic>
        <p:nvPicPr>
          <p:cNvPr id="3074" name="Picture 2" descr="http://d1vmp8zzttzftq.cloudfront.net/wp-content/uploads/2011/12/Ancient-Theatre-of-Fourvi%C3%A8re-in-Lyon-France.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0" y="2298357"/>
            <a:ext cx="6079524" cy="455964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382178" y="2298357"/>
            <a:ext cx="6809822" cy="4560203"/>
          </a:xfrm>
          <a:prstGeom prst="rect">
            <a:avLst/>
          </a:prstGeom>
        </p:spPr>
      </p:pic>
    </p:spTree>
    <p:extLst>
      <p:ext uri="{BB962C8B-B14F-4D97-AF65-F5344CB8AC3E}">
        <p14:creationId xmlns:p14="http://schemas.microsoft.com/office/powerpoint/2010/main" val="1810961625"/>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
            <a:ext cx="12192000" cy="757880"/>
          </a:xfrm>
          <a:solidFill>
            <a:schemeClr val="bg1">
              <a:lumMod val="95000"/>
            </a:schemeClr>
          </a:solidFill>
        </p:spPr>
        <p:txBody>
          <a:bodyPr>
            <a:normAutofit fontScale="90000"/>
          </a:bodyPr>
          <a:lstStyle/>
          <a:p>
            <a:pPr algn="ctr"/>
            <a:r>
              <a:rPr lang="en-AU" b="1" dirty="0" smtClean="0">
                <a:solidFill>
                  <a:srgbClr val="FF0000"/>
                </a:solidFill>
                <a:latin typeface="+mn-lt"/>
              </a:rPr>
              <a:t>The Basilica at night looking up from the city of Lyon</a:t>
            </a:r>
            <a:endParaRPr lang="en-AU" b="1" dirty="0">
              <a:solidFill>
                <a:srgbClr val="FF0000"/>
              </a:solidFill>
              <a:latin typeface="+mn-lt"/>
            </a:endParaRPr>
          </a:p>
        </p:txBody>
      </p:sp>
      <p:pic>
        <p:nvPicPr>
          <p:cNvPr id="1026" name="Picture 2" descr="https://iangoldwyn.files.wordpress.com/2015/05/basilica_fourviere_lyon_hdr.jpg"/>
          <p:cNvPicPr>
            <a:picLocks noGrp="1" noChangeAspect="1" noChangeArrowheads="1"/>
          </p:cNvPicPr>
          <p:nvPr>
            <p:ph idx="1"/>
          </p:nvPr>
        </p:nvPicPr>
        <p:blipFill>
          <a:blip r:embed="rId2" cstate="email">
            <a:extLst>
              <a:ext uri="{28A0092B-C50C-407E-A947-70E740481C1C}">
                <a14:useLocalDpi xmlns:a14="http://schemas.microsoft.com/office/drawing/2010/main"/>
              </a:ext>
            </a:extLst>
          </a:blip>
          <a:srcRect/>
          <a:stretch>
            <a:fillRect/>
          </a:stretch>
        </p:blipFill>
        <p:spPr bwMode="auto">
          <a:xfrm>
            <a:off x="533207" y="757882"/>
            <a:ext cx="11125585" cy="61001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56887"/>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614617"/>
          </a:xfrm>
          <a:solidFill>
            <a:schemeClr val="bg1">
              <a:lumMod val="95000"/>
            </a:schemeClr>
          </a:solidFill>
        </p:spPr>
        <p:txBody>
          <a:bodyPr>
            <a:noAutofit/>
          </a:bodyPr>
          <a:lstStyle/>
          <a:p>
            <a:r>
              <a:rPr lang="en-AU" sz="2800" b="1" dirty="0" err="1" smtClean="0">
                <a:solidFill>
                  <a:srgbClr val="FF0000"/>
                </a:solidFill>
                <a:latin typeface="+mn-lt"/>
              </a:rPr>
              <a:t>Fourviere</a:t>
            </a:r>
            <a:r>
              <a:rPr lang="en-AU" sz="2800" b="1" dirty="0" smtClean="0">
                <a:solidFill>
                  <a:srgbClr val="FF0000"/>
                </a:solidFill>
                <a:latin typeface="+mn-lt"/>
              </a:rPr>
              <a:t> has always been a popular place of pilgrimage. The chapel and parts of the building have been rebuilt at different times. When the city of Lyon was spared in the Franco-Prussian War (1870), the community committed to build the present Basilica alongside the ancient chapel.</a:t>
            </a:r>
            <a:endParaRPr lang="en-AU" sz="2800" b="1" dirty="0">
              <a:solidFill>
                <a:srgbClr val="FF0000"/>
              </a:solidFill>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 y="1614616"/>
            <a:ext cx="3793258" cy="5243383"/>
          </a:xfrm>
          <a:prstGeom prst="rect">
            <a:avLst/>
          </a:prstGeom>
        </p:spPr>
      </p:pic>
      <p:pic>
        <p:nvPicPr>
          <p:cNvPr id="5" name="Picture 4"/>
          <p:cNvPicPr>
            <a:picLocks noChangeAspect="1"/>
          </p:cNvPicPr>
          <p:nvPr/>
        </p:nvPicPr>
        <p:blipFill>
          <a:blip r:embed="rId3"/>
          <a:stretch>
            <a:fillRect/>
          </a:stretch>
        </p:blipFill>
        <p:spPr>
          <a:xfrm>
            <a:off x="8684758" y="1614616"/>
            <a:ext cx="3507242" cy="5243383"/>
          </a:xfrm>
          <a:prstGeom prst="rect">
            <a:avLst/>
          </a:prstGeom>
        </p:spPr>
      </p:pic>
      <p:pic>
        <p:nvPicPr>
          <p:cNvPr id="7" name="Picture 6"/>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234250" y="1614616"/>
            <a:ext cx="3945136" cy="5260183"/>
          </a:xfrm>
          <a:prstGeom prst="rect">
            <a:avLst/>
          </a:prstGeom>
        </p:spPr>
      </p:pic>
    </p:spTree>
    <p:extLst>
      <p:ext uri="{BB962C8B-B14F-4D97-AF65-F5344CB8AC3E}">
        <p14:creationId xmlns:p14="http://schemas.microsoft.com/office/powerpoint/2010/main" val="1717961301"/>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94485"/>
          </a:xfrm>
          <a:solidFill>
            <a:schemeClr val="bg1">
              <a:lumMod val="95000"/>
            </a:schemeClr>
          </a:solidFill>
        </p:spPr>
        <p:txBody>
          <a:bodyPr>
            <a:normAutofit fontScale="90000"/>
          </a:bodyPr>
          <a:lstStyle/>
          <a:p>
            <a:r>
              <a:rPr lang="en-AU" sz="3600" b="1" dirty="0" smtClean="0">
                <a:solidFill>
                  <a:srgbClr val="FF0000"/>
                </a:solidFill>
                <a:latin typeface="+mn-lt"/>
              </a:rPr>
              <a:t>Entrance to the ancient chapel at </a:t>
            </a:r>
            <a:r>
              <a:rPr lang="en-AU" sz="3600" b="1" dirty="0" err="1" smtClean="0">
                <a:solidFill>
                  <a:srgbClr val="FF0000"/>
                </a:solidFill>
                <a:latin typeface="+mn-lt"/>
              </a:rPr>
              <a:t>Fourvière</a:t>
            </a:r>
            <a:r>
              <a:rPr lang="en-AU" sz="3600" b="1" dirty="0" smtClean="0">
                <a:solidFill>
                  <a:srgbClr val="FF0000"/>
                </a:solidFill>
                <a:latin typeface="+mn-lt"/>
              </a:rPr>
              <a:t>. The altar of the ancient chapel where the first Marists made their pledge in 1816.</a:t>
            </a:r>
            <a:endParaRPr lang="en-AU" sz="3600" b="1" dirty="0">
              <a:solidFill>
                <a:srgbClr val="FF0000"/>
              </a:solidFill>
              <a:latin typeface="+mn-lt"/>
            </a:endParaRPr>
          </a:p>
        </p:txBody>
      </p:sp>
      <p:pic>
        <p:nvPicPr>
          <p:cNvPr id="7" name="Picture 6"/>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1664" y="2860647"/>
            <a:ext cx="5715385" cy="3997354"/>
          </a:xfrm>
          <a:prstGeom prst="rect">
            <a:avLst/>
          </a:prstGeom>
        </p:spPr>
      </p:pic>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85311" y="1182132"/>
            <a:ext cx="3706689" cy="5675868"/>
          </a:xfrm>
          <a:prstGeom prst="rect">
            <a:avLst/>
          </a:prstGeom>
        </p:spPr>
      </p:pic>
      <p:pic>
        <p:nvPicPr>
          <p:cNvPr id="12" name="Content Placeholder 11"/>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 y="1182118"/>
            <a:ext cx="3800213" cy="5675882"/>
          </a:xfrm>
          <a:prstGeom prst="rect">
            <a:avLst/>
          </a:prstGeom>
        </p:spPr>
      </p:pic>
    </p:spTree>
    <p:extLst>
      <p:ext uri="{BB962C8B-B14F-4D97-AF65-F5344CB8AC3E}">
        <p14:creationId xmlns:p14="http://schemas.microsoft.com/office/powerpoint/2010/main" val="1318023580"/>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93123"/>
          </a:xfrm>
          <a:solidFill>
            <a:schemeClr val="bg1">
              <a:lumMod val="95000"/>
            </a:schemeClr>
          </a:solidFill>
        </p:spPr>
        <p:txBody>
          <a:bodyPr>
            <a:normAutofit/>
          </a:bodyPr>
          <a:lstStyle/>
          <a:p>
            <a:pPr algn="ctr"/>
            <a:r>
              <a:rPr lang="en-AU" sz="3600" b="1" dirty="0" smtClean="0">
                <a:solidFill>
                  <a:srgbClr val="FF0000"/>
                </a:solidFill>
                <a:latin typeface="+mn-lt"/>
              </a:rPr>
              <a:t>The Basilica of Notre-Dame de </a:t>
            </a:r>
            <a:r>
              <a:rPr lang="en-AU" sz="3600" b="1" dirty="0" err="1" smtClean="0">
                <a:solidFill>
                  <a:srgbClr val="FF0000"/>
                </a:solidFill>
                <a:latin typeface="+mn-lt"/>
              </a:rPr>
              <a:t>Fourviere</a:t>
            </a:r>
            <a:endParaRPr lang="en-AU" sz="3600" b="1" dirty="0">
              <a:solidFill>
                <a:srgbClr val="FF0000"/>
              </a:solidFill>
              <a:latin typeface="+mn-lt"/>
            </a:endParaRPr>
          </a:p>
        </p:txBody>
      </p:sp>
      <p:sp>
        <p:nvSpPr>
          <p:cNvPr id="3" name="Content Placeholder 2"/>
          <p:cNvSpPr>
            <a:spLocks noGrp="1"/>
          </p:cNvSpPr>
          <p:nvPr>
            <p:ph idx="1"/>
          </p:nvPr>
        </p:nvSpPr>
        <p:spPr>
          <a:xfrm>
            <a:off x="0" y="593124"/>
            <a:ext cx="12192000" cy="6264876"/>
          </a:xfrm>
          <a:solidFill>
            <a:schemeClr val="accent1">
              <a:lumMod val="20000"/>
              <a:lumOff val="80000"/>
            </a:schemeClr>
          </a:solidFill>
        </p:spPr>
        <p:txBody>
          <a:bodyPr>
            <a:normAutofit fontScale="92500" lnSpcReduction="10000"/>
          </a:bodyPr>
          <a:lstStyle/>
          <a:p>
            <a:r>
              <a:rPr lang="en-AU" b="1" dirty="0"/>
              <a:t>There has been a shrine at </a:t>
            </a:r>
            <a:r>
              <a:rPr lang="en-AU" b="1" dirty="0" err="1"/>
              <a:t>Fourviere</a:t>
            </a:r>
            <a:r>
              <a:rPr lang="en-AU" b="1" dirty="0"/>
              <a:t> dedicated </a:t>
            </a:r>
            <a:r>
              <a:rPr lang="en-AU" b="1" dirty="0" smtClean="0"/>
              <a:t>to Mary </a:t>
            </a:r>
            <a:r>
              <a:rPr lang="en-AU" b="1" dirty="0"/>
              <a:t>since </a:t>
            </a:r>
            <a:r>
              <a:rPr lang="en-AU" b="1" dirty="0" smtClean="0"/>
              <a:t>1170 and it has always been a popular place of pilgrimage.</a:t>
            </a:r>
            <a:endParaRPr lang="en-AU" b="1" dirty="0"/>
          </a:p>
          <a:p>
            <a:r>
              <a:rPr lang="en-AU" b="1" dirty="0"/>
              <a:t>The interior of the </a:t>
            </a:r>
            <a:r>
              <a:rPr lang="en-AU" b="1" dirty="0" smtClean="0"/>
              <a:t>chapel was </a:t>
            </a:r>
            <a:r>
              <a:rPr lang="en-AU" b="1" dirty="0"/>
              <a:t>restored in 1751, </a:t>
            </a:r>
            <a:r>
              <a:rPr lang="en-AU" b="1" dirty="0" smtClean="0"/>
              <a:t>and the tower surmounted by the golden statue of Mary was added in 1856.</a:t>
            </a:r>
            <a:endParaRPr lang="en-AU" b="1" dirty="0"/>
          </a:p>
          <a:p>
            <a:r>
              <a:rPr lang="en-AU" b="1" dirty="0"/>
              <a:t>The </a:t>
            </a:r>
            <a:r>
              <a:rPr lang="en-AU" b="1" dirty="0" smtClean="0"/>
              <a:t>new Basilica </a:t>
            </a:r>
            <a:r>
              <a:rPr lang="en-AU" b="1" dirty="0"/>
              <a:t>was consecrated </a:t>
            </a:r>
            <a:r>
              <a:rPr lang="en-AU" b="1" dirty="0" smtClean="0"/>
              <a:t>in 1896</a:t>
            </a:r>
            <a:r>
              <a:rPr lang="en-AU" b="1" dirty="0"/>
              <a:t>.</a:t>
            </a:r>
            <a:r>
              <a:rPr lang="en-AU" b="1" dirty="0" smtClean="0"/>
              <a:t> </a:t>
            </a:r>
            <a:endParaRPr lang="en-AU" b="1" dirty="0"/>
          </a:p>
          <a:p>
            <a:r>
              <a:rPr lang="en-AU" b="1" dirty="0"/>
              <a:t>On 23rd July 1816 the twelve Marist aspirants, </a:t>
            </a:r>
            <a:r>
              <a:rPr lang="en-AU" b="1" dirty="0" smtClean="0"/>
              <a:t>priests </a:t>
            </a:r>
            <a:r>
              <a:rPr lang="en-AU" b="1" dirty="0"/>
              <a:t>and seminarians, including </a:t>
            </a:r>
            <a:r>
              <a:rPr lang="en-AU" b="1" dirty="0" err="1"/>
              <a:t>Marcellin</a:t>
            </a:r>
            <a:r>
              <a:rPr lang="en-AU" b="1" dirty="0"/>
              <a:t> </a:t>
            </a:r>
            <a:r>
              <a:rPr lang="en-AU" b="1" dirty="0" err="1" smtClean="0"/>
              <a:t>Champagnat</a:t>
            </a:r>
            <a:r>
              <a:rPr lang="en-AU" b="1" dirty="0" smtClean="0"/>
              <a:t>, climbed </a:t>
            </a:r>
            <a:r>
              <a:rPr lang="en-AU" b="1" dirty="0"/>
              <a:t>the hill to the shrine of Our Lady of </a:t>
            </a:r>
            <a:r>
              <a:rPr lang="en-AU" b="1" dirty="0" err="1"/>
              <a:t>Fourviere</a:t>
            </a:r>
            <a:r>
              <a:rPr lang="en-AU" b="1" dirty="0"/>
              <a:t>. They placed their promise to found the Society of Mary under the </a:t>
            </a:r>
            <a:r>
              <a:rPr lang="en-AU" b="1" dirty="0" smtClean="0"/>
              <a:t>white cloth </a:t>
            </a:r>
            <a:r>
              <a:rPr lang="en-AU" b="1" dirty="0"/>
              <a:t>on the altar while </a:t>
            </a:r>
            <a:r>
              <a:rPr lang="en-AU" b="1" dirty="0" smtClean="0"/>
              <a:t>Fr Jean-Claude </a:t>
            </a:r>
            <a:r>
              <a:rPr lang="en-AU" b="1" dirty="0" err="1"/>
              <a:t>Courveille</a:t>
            </a:r>
            <a:r>
              <a:rPr lang="en-AU" b="1" dirty="0"/>
              <a:t> celebrated Mass.</a:t>
            </a:r>
          </a:p>
          <a:p>
            <a:r>
              <a:rPr lang="en-AU" b="1" dirty="0"/>
              <a:t>After </a:t>
            </a:r>
            <a:r>
              <a:rPr lang="en-AU" b="1" dirty="0" smtClean="0"/>
              <a:t>communion </a:t>
            </a:r>
            <a:r>
              <a:rPr lang="en-AU" b="1" dirty="0"/>
              <a:t>they read out their declaration promising to devote themselves and all that they </a:t>
            </a:r>
            <a:r>
              <a:rPr lang="en-AU" b="1" dirty="0" smtClean="0"/>
              <a:t>had </a:t>
            </a:r>
            <a:r>
              <a:rPr lang="en-AU" b="1" dirty="0"/>
              <a:t>to the foundation of the Society of Mary.</a:t>
            </a:r>
          </a:p>
          <a:p>
            <a:r>
              <a:rPr lang="en-AU" b="1" dirty="0" smtClean="0"/>
              <a:t>In </a:t>
            </a:r>
            <a:r>
              <a:rPr lang="en-AU" b="1" dirty="0"/>
              <a:t>October 1836 before the departure of the first missionaries for Oceania, Bishop </a:t>
            </a:r>
            <a:r>
              <a:rPr lang="en-AU" b="1" dirty="0" err="1"/>
              <a:t>Pompallier</a:t>
            </a:r>
            <a:r>
              <a:rPr lang="en-AU" b="1" dirty="0"/>
              <a:t> </a:t>
            </a:r>
            <a:r>
              <a:rPr lang="en-AU" b="1" dirty="0" smtClean="0"/>
              <a:t>celebrated </a:t>
            </a:r>
            <a:r>
              <a:rPr lang="en-AU" b="1" dirty="0"/>
              <a:t>a novena of </a:t>
            </a:r>
            <a:r>
              <a:rPr lang="en-AU" b="1" dirty="0" smtClean="0"/>
              <a:t>Masses there</a:t>
            </a:r>
            <a:r>
              <a:rPr lang="en-AU" b="1" dirty="0"/>
              <a:t>, and on the final day Fr Peter Chanel SM, hung a heart containing the names of the missionaries around the neck of the Infant Jesus, giving birth to the legend that Mary had given her mantle to the future martyr</a:t>
            </a:r>
            <a:r>
              <a:rPr lang="en-AU" b="1" dirty="0" smtClean="0"/>
              <a:t>.</a:t>
            </a:r>
          </a:p>
          <a:p>
            <a:r>
              <a:rPr lang="en-AU" b="1" dirty="0"/>
              <a:t>In the years which followed, many Marists came </a:t>
            </a:r>
            <a:r>
              <a:rPr lang="en-AU" b="1" dirty="0" smtClean="0"/>
              <a:t>on pilgrimage to </a:t>
            </a:r>
            <a:r>
              <a:rPr lang="en-AU" b="1" dirty="0"/>
              <a:t>the shrine. </a:t>
            </a:r>
          </a:p>
          <a:p>
            <a:pPr marL="0" indent="0">
              <a:buNone/>
            </a:pPr>
            <a:endParaRPr lang="en-AU" b="1" dirty="0"/>
          </a:p>
        </p:txBody>
      </p:sp>
    </p:spTree>
    <p:extLst>
      <p:ext uri="{BB962C8B-B14F-4D97-AF65-F5344CB8AC3E}">
        <p14:creationId xmlns:p14="http://schemas.microsoft.com/office/powerpoint/2010/main" val="33119233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930876"/>
          </a:xfrm>
          <a:solidFill>
            <a:schemeClr val="bg1">
              <a:lumMod val="95000"/>
            </a:schemeClr>
          </a:solidFill>
        </p:spPr>
        <p:txBody>
          <a:bodyPr>
            <a:noAutofit/>
          </a:bodyPr>
          <a:lstStyle/>
          <a:p>
            <a:r>
              <a:rPr lang="en-AU" sz="3200" b="1" dirty="0" err="1">
                <a:solidFill>
                  <a:srgbClr val="FF0000"/>
                </a:solidFill>
                <a:latin typeface="+mn-lt"/>
              </a:rPr>
              <a:t>Fourviere</a:t>
            </a:r>
            <a:r>
              <a:rPr lang="en-AU" sz="3200" b="1" dirty="0">
                <a:solidFill>
                  <a:srgbClr val="FF0000"/>
                </a:solidFill>
                <a:latin typeface="+mn-lt"/>
              </a:rPr>
              <a:t> Pledge, 23 July 1816 </a:t>
            </a:r>
            <a:r>
              <a:rPr lang="en-AU" sz="3200" b="1" dirty="0" smtClean="0">
                <a:solidFill>
                  <a:srgbClr val="FF0000"/>
                </a:solidFill>
                <a:latin typeface="+mn-lt"/>
              </a:rPr>
              <a:t>- </a:t>
            </a:r>
            <a:r>
              <a:rPr lang="en-AU" sz="3200" b="1" i="1" dirty="0" smtClean="0">
                <a:solidFill>
                  <a:srgbClr val="FF0000"/>
                </a:solidFill>
                <a:latin typeface="+mn-lt"/>
              </a:rPr>
              <a:t>All </a:t>
            </a:r>
            <a:r>
              <a:rPr lang="en-AU" sz="3200" b="1" i="1" dirty="0">
                <a:solidFill>
                  <a:srgbClr val="FF0000"/>
                </a:solidFill>
                <a:latin typeface="+mn-lt"/>
              </a:rPr>
              <a:t>for the greater glory of God and the greater honour of Mary, Mother of the </a:t>
            </a:r>
            <a:r>
              <a:rPr lang="en-AU" sz="3200" b="1" i="1" dirty="0" smtClean="0">
                <a:solidFill>
                  <a:srgbClr val="FF0000"/>
                </a:solidFill>
                <a:latin typeface="+mn-lt"/>
              </a:rPr>
              <a:t>Lord </a:t>
            </a:r>
            <a:r>
              <a:rPr lang="en-AU" sz="3200" b="1" i="1" dirty="0">
                <a:solidFill>
                  <a:srgbClr val="FF0000"/>
                </a:solidFill>
                <a:latin typeface="+mn-lt"/>
              </a:rPr>
              <a:t>Jesus.</a:t>
            </a:r>
          </a:p>
        </p:txBody>
      </p:sp>
      <p:sp>
        <p:nvSpPr>
          <p:cNvPr id="3" name="Content Placeholder 2"/>
          <p:cNvSpPr>
            <a:spLocks noGrp="1"/>
          </p:cNvSpPr>
          <p:nvPr>
            <p:ph idx="1"/>
          </p:nvPr>
        </p:nvSpPr>
        <p:spPr>
          <a:xfrm>
            <a:off x="0" y="930876"/>
            <a:ext cx="12192000" cy="5927124"/>
          </a:xfrm>
          <a:solidFill>
            <a:schemeClr val="accent5">
              <a:lumMod val="20000"/>
              <a:lumOff val="80000"/>
            </a:schemeClr>
          </a:solidFill>
        </p:spPr>
        <p:txBody>
          <a:bodyPr>
            <a:normAutofit/>
          </a:bodyPr>
          <a:lstStyle/>
          <a:p>
            <a:r>
              <a:rPr lang="en-AU" sz="3200" b="1" dirty="0"/>
              <a:t>We the undersigned, striving to work together for the greater glory of God and the honour of Mary, Mother of the Lord Jesus, assert and declare our sincere intention and firm will of consecrating ourselves at the first opportunity to founding the pious congregation of                   Mary-</a:t>
            </a:r>
            <a:r>
              <a:rPr lang="en-AU" sz="3200" b="1" dirty="0" err="1"/>
              <a:t>ists</a:t>
            </a:r>
            <a:r>
              <a:rPr lang="en-AU" sz="3200" b="1" dirty="0"/>
              <a:t>. That is why by the present act and our signatures, in so far as we can, we irrevocably dedicate ourselves and all our goods to the Society of the blessed Virgin.</a:t>
            </a:r>
          </a:p>
          <a:p>
            <a:r>
              <a:rPr lang="en-AU" sz="3200" b="1" dirty="0"/>
              <a:t>We do this not childishly or lightly or for some human motive or the hope of material benefit, but seriously, maturely, having taken advice, having weighed everything before God, solely for the greater Glory of God and the honour of Mary, Mother of the Lord Jesus</a:t>
            </a:r>
            <a:r>
              <a:rPr lang="en-AU" sz="3200" b="1" dirty="0" smtClean="0"/>
              <a:t>.</a:t>
            </a:r>
          </a:p>
        </p:txBody>
      </p:sp>
    </p:spTree>
    <p:extLst>
      <p:ext uri="{BB962C8B-B14F-4D97-AF65-F5344CB8AC3E}">
        <p14:creationId xmlns:p14="http://schemas.microsoft.com/office/powerpoint/2010/main" val="27467040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716691"/>
          </a:xfrm>
          <a:solidFill>
            <a:schemeClr val="bg1">
              <a:lumMod val="95000"/>
            </a:schemeClr>
          </a:solidFill>
        </p:spPr>
        <p:txBody>
          <a:bodyPr>
            <a:normAutofit/>
          </a:bodyPr>
          <a:lstStyle/>
          <a:p>
            <a:pPr algn="ctr"/>
            <a:r>
              <a:rPr lang="en-AU" sz="3200" b="1" dirty="0" err="1" smtClean="0">
                <a:solidFill>
                  <a:srgbClr val="FF0000"/>
                </a:solidFill>
                <a:latin typeface="+mn-lt"/>
              </a:rPr>
              <a:t>Fourviere</a:t>
            </a:r>
            <a:r>
              <a:rPr lang="en-AU" sz="3200" b="1" dirty="0" smtClean="0">
                <a:solidFill>
                  <a:srgbClr val="FF0000"/>
                </a:solidFill>
                <a:latin typeface="+mn-lt"/>
              </a:rPr>
              <a:t> Pledge continued</a:t>
            </a:r>
            <a:endParaRPr lang="en-AU" sz="3200" b="1" dirty="0">
              <a:solidFill>
                <a:srgbClr val="FF0000"/>
              </a:solidFill>
              <a:latin typeface="+mn-lt"/>
            </a:endParaRPr>
          </a:p>
        </p:txBody>
      </p:sp>
      <p:sp>
        <p:nvSpPr>
          <p:cNvPr id="3" name="Content Placeholder 2"/>
          <p:cNvSpPr>
            <a:spLocks noGrp="1"/>
          </p:cNvSpPr>
          <p:nvPr>
            <p:ph idx="1"/>
          </p:nvPr>
        </p:nvSpPr>
        <p:spPr>
          <a:xfrm>
            <a:off x="0" y="716692"/>
            <a:ext cx="12192000" cy="6141307"/>
          </a:xfrm>
          <a:solidFill>
            <a:schemeClr val="accent1">
              <a:lumMod val="20000"/>
              <a:lumOff val="80000"/>
            </a:schemeClr>
          </a:solidFill>
        </p:spPr>
        <p:txBody>
          <a:bodyPr>
            <a:normAutofit fontScale="92500" lnSpcReduction="10000"/>
          </a:bodyPr>
          <a:lstStyle/>
          <a:p>
            <a:r>
              <a:rPr lang="en-AU" sz="3200" b="1" dirty="0"/>
              <a:t>We pledge ourselves to accept all sufferings, trials, inconveniences, and if needs be, torture, because we can do all things in Christ Jesus who strengthens us and to whom we hereby promise fidelity in the bosom of our holy mother the Roman Catholic Church, cleaving with all our strength to its supreme head the Roman Pontiff and to our most reverend bishop, the ordinary, that we may be good ministers of Jesus Christ, nourished by the words of faith and by the wholesome teaching which by his grace we have received</a:t>
            </a:r>
            <a:r>
              <a:rPr lang="en-AU" sz="3200" b="1" dirty="0" smtClean="0"/>
              <a:t>.</a:t>
            </a:r>
          </a:p>
          <a:p>
            <a:r>
              <a:rPr lang="en-AU" sz="3200" b="1" dirty="0"/>
              <a:t>We trust that under the reign of our most Christian K</a:t>
            </a:r>
            <a:r>
              <a:rPr lang="en-AU" sz="3200" b="1" dirty="0" smtClean="0"/>
              <a:t>ing</a:t>
            </a:r>
            <a:r>
              <a:rPr lang="en-AU" sz="3200" b="1" dirty="0" smtClean="0">
                <a:solidFill>
                  <a:srgbClr val="0070C0"/>
                </a:solidFill>
              </a:rPr>
              <a:t>*</a:t>
            </a:r>
            <a:r>
              <a:rPr lang="en-AU" sz="3200" b="1" dirty="0" smtClean="0"/>
              <a:t>, </a:t>
            </a:r>
            <a:r>
              <a:rPr lang="en-AU" sz="3200" b="1" dirty="0"/>
              <a:t>the friend of peace and religion, this institute will shortly come to light and we solemnly promise that we shall spend ourselves and all we have in saving souls in every way under the very august name of the Virgin Mary and with her help. And may the holy and immaculate conception of the Blessed Virgin Mary be praised. Amen.</a:t>
            </a:r>
          </a:p>
          <a:p>
            <a:r>
              <a:rPr lang="en-AU" sz="2600" i="1" dirty="0" smtClean="0">
                <a:solidFill>
                  <a:srgbClr val="0070C0"/>
                </a:solidFill>
              </a:rPr>
              <a:t>*The Monarchy was restored in 1814, after Napoleon’s reign. Louis XVIII was </a:t>
            </a:r>
            <a:r>
              <a:rPr lang="en-AU" sz="2600" i="1" dirty="0">
                <a:solidFill>
                  <a:srgbClr val="0070C0"/>
                </a:solidFill>
              </a:rPr>
              <a:t>K</a:t>
            </a:r>
            <a:r>
              <a:rPr lang="en-AU" sz="2600" i="1" dirty="0" smtClean="0">
                <a:solidFill>
                  <a:srgbClr val="0070C0"/>
                </a:solidFill>
              </a:rPr>
              <a:t>ing until 1824.</a:t>
            </a:r>
          </a:p>
          <a:p>
            <a:endParaRPr lang="en-AU" dirty="0"/>
          </a:p>
          <a:p>
            <a:endParaRPr lang="en-AU" dirty="0"/>
          </a:p>
        </p:txBody>
      </p:sp>
    </p:spTree>
    <p:extLst>
      <p:ext uri="{BB962C8B-B14F-4D97-AF65-F5344CB8AC3E}">
        <p14:creationId xmlns:p14="http://schemas.microsoft.com/office/powerpoint/2010/main" val="39236365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662242"/>
          </a:xfrm>
          <a:solidFill>
            <a:schemeClr val="bg1">
              <a:lumMod val="95000"/>
            </a:schemeClr>
          </a:solidFill>
        </p:spPr>
        <p:txBody>
          <a:bodyPr>
            <a:normAutofit/>
          </a:bodyPr>
          <a:lstStyle/>
          <a:p>
            <a:pPr algn="ctr"/>
            <a:r>
              <a:rPr lang="en-AU" sz="3600" b="1" dirty="0" smtClean="0">
                <a:solidFill>
                  <a:srgbClr val="FF0000"/>
                </a:solidFill>
                <a:latin typeface="+mn-lt"/>
              </a:rPr>
              <a:t>Some interior views of the new Basilica</a:t>
            </a:r>
            <a:endParaRPr lang="en-AU" sz="3600" b="1" dirty="0">
              <a:solidFill>
                <a:srgbClr val="FF0000"/>
              </a:solidFill>
              <a:latin typeface="+mn-lt"/>
            </a:endParaRPr>
          </a:p>
        </p:txBody>
      </p:sp>
      <p:pic>
        <p:nvPicPr>
          <p:cNvPr id="8" name="Content Placeholder 7"/>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0" y="1389020"/>
            <a:ext cx="3741425" cy="5468980"/>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48369" y="1333158"/>
            <a:ext cx="4143632" cy="5524842"/>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809131" y="4077730"/>
            <a:ext cx="4168369" cy="2780270"/>
          </a:xfrm>
          <a:prstGeom prst="rect">
            <a:avLst/>
          </a:prstGeom>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810185" y="807243"/>
            <a:ext cx="4167315" cy="3125486"/>
          </a:xfrm>
          <a:prstGeom prst="rect">
            <a:avLst/>
          </a:prstGeom>
        </p:spPr>
      </p:pic>
    </p:spTree>
    <p:extLst>
      <p:ext uri="{BB962C8B-B14F-4D97-AF65-F5344CB8AC3E}">
        <p14:creationId xmlns:p14="http://schemas.microsoft.com/office/powerpoint/2010/main" val="2077818748"/>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78012"/>
          </a:xfrm>
          <a:solidFill>
            <a:schemeClr val="bg1">
              <a:lumMod val="95000"/>
            </a:schemeClr>
          </a:solidFill>
        </p:spPr>
        <p:txBody>
          <a:bodyPr>
            <a:noAutofit/>
          </a:bodyPr>
          <a:lstStyle/>
          <a:p>
            <a:pPr algn="ctr"/>
            <a:r>
              <a:rPr lang="en-AU" sz="2650" b="1" dirty="0" smtClean="0">
                <a:solidFill>
                  <a:srgbClr val="FF0000"/>
                </a:solidFill>
                <a:latin typeface="+mn-lt"/>
              </a:rPr>
              <a:t>The Basilica: the view from the River Saone. The Cathedral of Saint-Jean-Baptiste de Lyon is in the left foreground. It was begun in the 12</a:t>
            </a:r>
            <a:r>
              <a:rPr lang="en-AU" sz="2650" b="1" baseline="30000" dirty="0" smtClean="0">
                <a:solidFill>
                  <a:srgbClr val="FF0000"/>
                </a:solidFill>
                <a:latin typeface="+mn-lt"/>
              </a:rPr>
              <a:t>th</a:t>
            </a:r>
            <a:r>
              <a:rPr lang="en-AU" sz="2650" b="1" dirty="0" smtClean="0">
                <a:solidFill>
                  <a:srgbClr val="FF0000"/>
                </a:solidFill>
                <a:latin typeface="+mn-lt"/>
              </a:rPr>
              <a:t> century and completed in 1476</a:t>
            </a:r>
            <a:endParaRPr lang="en-AU" sz="2650" b="1" dirty="0">
              <a:solidFill>
                <a:srgbClr val="FF0000"/>
              </a:solidFill>
              <a:latin typeface="+mn-lt"/>
            </a:endParaRPr>
          </a:p>
        </p:txBody>
      </p:sp>
      <p:pic>
        <p:nvPicPr>
          <p:cNvPr id="4" name="Content Placeholder 3"/>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1842847" y="1178013"/>
            <a:ext cx="7782008" cy="5836506"/>
          </a:xfrm>
          <a:prstGeom prst="rect">
            <a:avLst/>
          </a:prstGeom>
          <a:solidFill>
            <a:schemeClr val="accent1">
              <a:lumMod val="20000"/>
              <a:lumOff val="80000"/>
            </a:schemeClr>
          </a:solidFill>
        </p:spPr>
      </p:pic>
    </p:spTree>
    <p:extLst>
      <p:ext uri="{BB962C8B-B14F-4D97-AF65-F5344CB8AC3E}">
        <p14:creationId xmlns:p14="http://schemas.microsoft.com/office/powerpoint/2010/main" val="3541110008"/>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236</TotalTime>
  <Words>781</Words>
  <Application>Microsoft Macintosh PowerPoint</Application>
  <PresentationFormat>Custom</PresentationFormat>
  <Paragraphs>22</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The Basilica Notre-Dame de Fourvière sits high atop the Fourvière Hill in Lyon, France. It was built between 1872 and 1876 in a neo-Byzantine style and was consecrated in 1896. The original chapel is on the left of the basilica.</vt:lpstr>
      <vt:lpstr>The Basilica at night looking up from the city of Lyon</vt:lpstr>
      <vt:lpstr>Fourviere has always been a popular place of pilgrimage. The chapel and parts of the building have been rebuilt at different times. When the city of Lyon was spared in the Franco-Prussian War (1870), the community committed to build the present Basilica alongside the ancient chapel.</vt:lpstr>
      <vt:lpstr>Entrance to the ancient chapel at Fourvière. The altar of the ancient chapel where the first Marists made their pledge in 1816.</vt:lpstr>
      <vt:lpstr>The Basilica of Notre-Dame de Fourviere</vt:lpstr>
      <vt:lpstr>Fourviere Pledge, 23 July 1816 - All for the greater glory of God and the greater honour of Mary, Mother of the Lord Jesus.</vt:lpstr>
      <vt:lpstr>Fourviere Pledge continued</vt:lpstr>
      <vt:lpstr>Some interior views of the new Basilica</vt:lpstr>
      <vt:lpstr>The Basilica: the view from the River Saone. The Cathedral of Saint-Jean-Baptiste de Lyon is in the left foreground. It was begun in the 12th century and completed in 1476</vt:lpstr>
      <vt:lpstr>Roman Theatre on Fourvière hill very close to the basilica The theatre was built in two stages: around 15 BC, a theatre with a 90 m diameter was built. At the beginning of the 2nd century, the final part was added. The diameter is 108 m, and there were seats for 10,000 people. The theatre is now primarily a tourist site but it is still used as a cultural venue. </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Horgan</dc:creator>
  <cp:lastModifiedBy>Chris Mirabella</cp:lastModifiedBy>
  <cp:revision>28</cp:revision>
  <dcterms:created xsi:type="dcterms:W3CDTF">2015-08-04T04:39:09Z</dcterms:created>
  <dcterms:modified xsi:type="dcterms:W3CDTF">2015-08-11T01:55:29Z</dcterms:modified>
</cp:coreProperties>
</file>